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306" r:id="rId2"/>
    <p:sldId id="308" r:id="rId3"/>
    <p:sldId id="296" r:id="rId4"/>
    <p:sldId id="309" r:id="rId5"/>
    <p:sldId id="299" r:id="rId6"/>
    <p:sldId id="300" r:id="rId7"/>
    <p:sldId id="286" r:id="rId8"/>
    <p:sldId id="287" r:id="rId9"/>
    <p:sldId id="288" r:id="rId10"/>
    <p:sldId id="289" r:id="rId11"/>
    <p:sldId id="291" r:id="rId12"/>
    <p:sldId id="293" r:id="rId13"/>
    <p:sldId id="294" r:id="rId14"/>
    <p:sldId id="295"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305" r:id="rId33"/>
    <p:sldId id="276" r:id="rId34"/>
    <p:sldId id="277" r:id="rId35"/>
    <p:sldId id="278" r:id="rId36"/>
    <p:sldId id="279" r:id="rId37"/>
    <p:sldId id="281" r:id="rId38"/>
    <p:sldId id="282" r:id="rId39"/>
    <p:sldId id="283" r:id="rId40"/>
    <p:sldId id="285" r:id="rId41"/>
  </p:sldIdLst>
  <p:sldSz cx="9144000" cy="6858000" type="screen4x3"/>
  <p:notesSz cx="7086600" cy="93726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notesViewPr>
    <p:cSldViewPr>
      <p:cViewPr varScale="1">
        <p:scale>
          <a:sx n="86" d="100"/>
          <a:sy n="86" d="100"/>
        </p:scale>
        <p:origin x="-3786" y="-90"/>
      </p:cViewPr>
      <p:guideLst>
        <p:guide orient="horz" pos="2952"/>
        <p:guide pos="223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225"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014788" y="0"/>
            <a:ext cx="3070225" cy="468313"/>
          </a:xfrm>
          <a:prstGeom prst="rect">
            <a:avLst/>
          </a:prstGeom>
        </p:spPr>
        <p:txBody>
          <a:bodyPr vert="horz" lIns="91440" tIns="45720" rIns="91440" bIns="45720" rtlCol="0"/>
          <a:lstStyle>
            <a:lvl1pPr algn="r">
              <a:defRPr sz="1200"/>
            </a:lvl1pPr>
          </a:lstStyle>
          <a:p>
            <a:fld id="{9B5F85DF-D5F2-4B24-A203-F9ACC3DFAA24}" type="datetimeFigureOut">
              <a:rPr lang="en-US" smtClean="0"/>
              <a:t>11/10/2014</a:t>
            </a:fld>
            <a:endParaRPr lang="en-US"/>
          </a:p>
        </p:txBody>
      </p:sp>
      <p:sp>
        <p:nvSpPr>
          <p:cNvPr id="4" name="Footer Placeholder 3"/>
          <p:cNvSpPr>
            <a:spLocks noGrp="1"/>
          </p:cNvSpPr>
          <p:nvPr>
            <p:ph type="ftr" sz="quarter" idx="2"/>
          </p:nvPr>
        </p:nvSpPr>
        <p:spPr>
          <a:xfrm>
            <a:off x="0" y="8902700"/>
            <a:ext cx="3070225" cy="46831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014788" y="8902700"/>
            <a:ext cx="3070225" cy="468313"/>
          </a:xfrm>
          <a:prstGeom prst="rect">
            <a:avLst/>
          </a:prstGeom>
        </p:spPr>
        <p:txBody>
          <a:bodyPr vert="horz" lIns="91440" tIns="45720" rIns="91440" bIns="45720" rtlCol="0" anchor="b"/>
          <a:lstStyle>
            <a:lvl1pPr algn="r">
              <a:defRPr sz="1200"/>
            </a:lvl1pPr>
          </a:lstStyle>
          <a:p>
            <a:fld id="{08A5D143-9877-4ACF-9315-3574B195EAE8}" type="slidenum">
              <a:rPr lang="en-US" smtClean="0"/>
              <a:t>‹#›</a:t>
            </a:fld>
            <a:endParaRPr lang="en-US"/>
          </a:p>
        </p:txBody>
      </p:sp>
    </p:spTree>
    <p:extLst>
      <p:ext uri="{BB962C8B-B14F-4D97-AF65-F5344CB8AC3E}">
        <p14:creationId xmlns:p14="http://schemas.microsoft.com/office/powerpoint/2010/main" val="15935822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225"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14788" y="0"/>
            <a:ext cx="3070225" cy="468313"/>
          </a:xfrm>
          <a:prstGeom prst="rect">
            <a:avLst/>
          </a:prstGeom>
        </p:spPr>
        <p:txBody>
          <a:bodyPr vert="horz" lIns="91440" tIns="45720" rIns="91440" bIns="45720" rtlCol="0"/>
          <a:lstStyle>
            <a:lvl1pPr algn="r">
              <a:defRPr sz="1200"/>
            </a:lvl1pPr>
          </a:lstStyle>
          <a:p>
            <a:fld id="{30642650-4D49-4C88-AFA4-1452CFBA38CA}" type="datetimeFigureOut">
              <a:rPr lang="en-US" smtClean="0"/>
              <a:t>11/10/2014</a:t>
            </a:fld>
            <a:endParaRPr lang="en-US"/>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8025" y="4451350"/>
            <a:ext cx="5670550" cy="421798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02700"/>
            <a:ext cx="3070225" cy="4683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14788" y="8902700"/>
            <a:ext cx="3070225" cy="468313"/>
          </a:xfrm>
          <a:prstGeom prst="rect">
            <a:avLst/>
          </a:prstGeom>
        </p:spPr>
        <p:txBody>
          <a:bodyPr vert="horz" lIns="91440" tIns="45720" rIns="91440" bIns="45720" rtlCol="0" anchor="b"/>
          <a:lstStyle>
            <a:lvl1pPr algn="r">
              <a:defRPr sz="1200"/>
            </a:lvl1pPr>
          </a:lstStyle>
          <a:p>
            <a:fld id="{DA1F6115-DB79-4ACA-A3EA-FAE5AF1B67DE}" type="slidenum">
              <a:rPr lang="en-US" smtClean="0"/>
              <a:t>‹#›</a:t>
            </a:fld>
            <a:endParaRPr lang="en-US"/>
          </a:p>
        </p:txBody>
      </p:sp>
    </p:spTree>
    <p:extLst>
      <p:ext uri="{BB962C8B-B14F-4D97-AF65-F5344CB8AC3E}">
        <p14:creationId xmlns:p14="http://schemas.microsoft.com/office/powerpoint/2010/main" val="1521591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2261B77-0063-412B-8318-379780AEB10A}" type="datetime1">
              <a:rPr lang="en-US" smtClean="0"/>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482D2-2EB7-453C-A659-4D74CF136690}" type="slidenum">
              <a:rPr lang="en-US" smtClean="0"/>
              <a:t>‹#›</a:t>
            </a:fld>
            <a:endParaRPr lang="en-US"/>
          </a:p>
        </p:txBody>
      </p:sp>
    </p:spTree>
    <p:extLst>
      <p:ext uri="{BB962C8B-B14F-4D97-AF65-F5344CB8AC3E}">
        <p14:creationId xmlns:p14="http://schemas.microsoft.com/office/powerpoint/2010/main" val="2103034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C034719-F015-447C-A199-F7708B5B5796}" type="datetime1">
              <a:rPr lang="en-US" smtClean="0"/>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482D2-2EB7-453C-A659-4D74CF136690}" type="slidenum">
              <a:rPr lang="en-US" smtClean="0"/>
              <a:t>‹#›</a:t>
            </a:fld>
            <a:endParaRPr lang="en-US"/>
          </a:p>
        </p:txBody>
      </p:sp>
    </p:spTree>
    <p:extLst>
      <p:ext uri="{BB962C8B-B14F-4D97-AF65-F5344CB8AC3E}">
        <p14:creationId xmlns:p14="http://schemas.microsoft.com/office/powerpoint/2010/main" val="3055266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18B928-FA11-4EF7-B1D1-68A095DB533F}" type="datetime1">
              <a:rPr lang="en-US" smtClean="0"/>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482D2-2EB7-453C-A659-4D74CF136690}" type="slidenum">
              <a:rPr lang="en-US" smtClean="0"/>
              <a:t>‹#›</a:t>
            </a:fld>
            <a:endParaRPr lang="en-US"/>
          </a:p>
        </p:txBody>
      </p:sp>
    </p:spTree>
    <p:extLst>
      <p:ext uri="{BB962C8B-B14F-4D97-AF65-F5344CB8AC3E}">
        <p14:creationId xmlns:p14="http://schemas.microsoft.com/office/powerpoint/2010/main" val="3030704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850DE7-35E2-4B6A-B4C8-8844C3D84B9F}" type="datetime1">
              <a:rPr lang="en-US" smtClean="0"/>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482D2-2EB7-453C-A659-4D74CF136690}" type="slidenum">
              <a:rPr lang="en-US" smtClean="0"/>
              <a:t>‹#›</a:t>
            </a:fld>
            <a:endParaRPr lang="en-US"/>
          </a:p>
        </p:txBody>
      </p:sp>
    </p:spTree>
    <p:extLst>
      <p:ext uri="{BB962C8B-B14F-4D97-AF65-F5344CB8AC3E}">
        <p14:creationId xmlns:p14="http://schemas.microsoft.com/office/powerpoint/2010/main" val="3545975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9F30FF-609A-423B-A361-686DDD9CF3CB}" type="datetime1">
              <a:rPr lang="en-US" smtClean="0"/>
              <a:t>11/10/2014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482D2-2EB7-453C-A659-4D74CF136690}" type="slidenum">
              <a:rPr lang="en-US" smtClean="0"/>
              <a:t>‹#›</a:t>
            </a:fld>
            <a:endParaRPr lang="en-US"/>
          </a:p>
        </p:txBody>
      </p:sp>
    </p:spTree>
    <p:extLst>
      <p:ext uri="{BB962C8B-B14F-4D97-AF65-F5344CB8AC3E}">
        <p14:creationId xmlns:p14="http://schemas.microsoft.com/office/powerpoint/2010/main" val="2789899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0BA08B-31F6-4C21-BD95-7835DA300D4D}" type="datetime1">
              <a:rPr lang="en-US" smtClean="0"/>
              <a:t>11/10/2014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482D2-2EB7-453C-A659-4D74CF136690}" type="slidenum">
              <a:rPr lang="en-US" smtClean="0"/>
              <a:t>‹#›</a:t>
            </a:fld>
            <a:endParaRPr lang="en-US"/>
          </a:p>
        </p:txBody>
      </p:sp>
    </p:spTree>
    <p:extLst>
      <p:ext uri="{BB962C8B-B14F-4D97-AF65-F5344CB8AC3E}">
        <p14:creationId xmlns:p14="http://schemas.microsoft.com/office/powerpoint/2010/main" val="1392498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3D5D84-989E-4133-A793-E952B7665F1E}" type="datetime1">
              <a:rPr lang="en-US" smtClean="0"/>
              <a:t>11/10/2014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C482D2-2EB7-453C-A659-4D74CF136690}" type="slidenum">
              <a:rPr lang="en-US" smtClean="0"/>
              <a:t>‹#›</a:t>
            </a:fld>
            <a:endParaRPr lang="en-US"/>
          </a:p>
        </p:txBody>
      </p:sp>
    </p:spTree>
    <p:extLst>
      <p:ext uri="{BB962C8B-B14F-4D97-AF65-F5344CB8AC3E}">
        <p14:creationId xmlns:p14="http://schemas.microsoft.com/office/powerpoint/2010/main" val="1699709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35695AB-9526-438A-8670-97DFEAFEBB66}" type="datetime1">
              <a:rPr lang="en-US" smtClean="0"/>
              <a:t>11/10/2014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C482D2-2EB7-453C-A659-4D74CF136690}" type="slidenum">
              <a:rPr lang="en-US" smtClean="0"/>
              <a:t>‹#›</a:t>
            </a:fld>
            <a:endParaRPr lang="en-US"/>
          </a:p>
        </p:txBody>
      </p:sp>
    </p:spTree>
    <p:extLst>
      <p:ext uri="{BB962C8B-B14F-4D97-AF65-F5344CB8AC3E}">
        <p14:creationId xmlns:p14="http://schemas.microsoft.com/office/powerpoint/2010/main" val="2833745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79FE00-4D00-47AC-AC53-9D19CA253A96}" type="datetime1">
              <a:rPr lang="en-US" smtClean="0"/>
              <a:t>11/10/2014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C482D2-2EB7-453C-A659-4D74CF136690}" type="slidenum">
              <a:rPr lang="en-US" smtClean="0"/>
              <a:t>‹#›</a:t>
            </a:fld>
            <a:endParaRPr lang="en-US"/>
          </a:p>
        </p:txBody>
      </p:sp>
    </p:spTree>
    <p:extLst>
      <p:ext uri="{BB962C8B-B14F-4D97-AF65-F5344CB8AC3E}">
        <p14:creationId xmlns:p14="http://schemas.microsoft.com/office/powerpoint/2010/main" val="1873206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B029AC-320F-4B3D-ACEF-24C376DC5B8A}" type="datetime1">
              <a:rPr lang="en-US" smtClean="0"/>
              <a:t>11/10/2014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482D2-2EB7-453C-A659-4D74CF136690}" type="slidenum">
              <a:rPr lang="en-US" smtClean="0"/>
              <a:t>‹#›</a:t>
            </a:fld>
            <a:endParaRPr lang="en-US"/>
          </a:p>
        </p:txBody>
      </p:sp>
    </p:spTree>
    <p:extLst>
      <p:ext uri="{BB962C8B-B14F-4D97-AF65-F5344CB8AC3E}">
        <p14:creationId xmlns:p14="http://schemas.microsoft.com/office/powerpoint/2010/main" val="1679406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986E3E-0E4C-4574-BBE8-A88D5ECC11B9}" type="datetime1">
              <a:rPr lang="en-US" smtClean="0"/>
              <a:t>11/10/2014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482D2-2EB7-453C-A659-4D74CF136690}" type="slidenum">
              <a:rPr lang="en-US" smtClean="0"/>
              <a:t>‹#›</a:t>
            </a:fld>
            <a:endParaRPr lang="en-US"/>
          </a:p>
        </p:txBody>
      </p:sp>
    </p:spTree>
    <p:extLst>
      <p:ext uri="{BB962C8B-B14F-4D97-AF65-F5344CB8AC3E}">
        <p14:creationId xmlns:p14="http://schemas.microsoft.com/office/powerpoint/2010/main" val="2758497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7AB026-34B5-448F-9F98-AF561373F3A2}" type="datetime1">
              <a:rPr lang="en-US" smtClean="0"/>
              <a:t>11/10/2014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C482D2-2EB7-453C-A659-4D74CF136690}" type="slidenum">
              <a:rPr lang="en-US" smtClean="0"/>
              <a:t>‹#›</a:t>
            </a:fld>
            <a:endParaRPr lang="en-US"/>
          </a:p>
        </p:txBody>
      </p:sp>
    </p:spTree>
    <p:extLst>
      <p:ext uri="{BB962C8B-B14F-4D97-AF65-F5344CB8AC3E}">
        <p14:creationId xmlns:p14="http://schemas.microsoft.com/office/powerpoint/2010/main" val="3503923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C482D2-2EB7-453C-A659-4D74CF136690}" type="slidenum">
              <a:rPr lang="en-US" smtClean="0"/>
              <a:t>1</a:t>
            </a:fld>
            <a:endParaRPr lang="en-US"/>
          </a:p>
        </p:txBody>
      </p:sp>
      <p:sp>
        <p:nvSpPr>
          <p:cNvPr id="3" name="Rectangle 2"/>
          <p:cNvSpPr/>
          <p:nvPr/>
        </p:nvSpPr>
        <p:spPr>
          <a:xfrm>
            <a:off x="1371600" y="1600200"/>
            <a:ext cx="6019800" cy="3108543"/>
          </a:xfrm>
          <a:prstGeom prst="rect">
            <a:avLst/>
          </a:prstGeom>
        </p:spPr>
        <p:txBody>
          <a:bodyPr wrap="square">
            <a:spAutoFit/>
          </a:bodyPr>
          <a:lstStyle/>
          <a:p>
            <a:r>
              <a:rPr lang="en-US" sz="2800" dirty="0" smtClean="0">
                <a:latin typeface="Arial" panose="020B0604020202020204" pitchFamily="34" charset="0"/>
                <a:cs typeface="Arial" panose="020B0604020202020204" pitchFamily="34" charset="0"/>
              </a:rPr>
              <a:t>The Edward Snowden </a:t>
            </a:r>
            <a:r>
              <a:rPr lang="en-US" sz="2800" dirty="0">
                <a:latin typeface="Arial" panose="020B0604020202020204" pitchFamily="34" charset="0"/>
                <a:cs typeface="Arial" panose="020B0604020202020204" pitchFamily="34" charset="0"/>
              </a:rPr>
              <a:t>case looks increasingly like the NSA equivalent of Philip Agee, who defected from the CIA and became a Soviet and Cuban agent. Agee died in Havana after writing several books with the help of Cuban intelligence.</a:t>
            </a:r>
          </a:p>
        </p:txBody>
      </p:sp>
      <p:sp>
        <p:nvSpPr>
          <p:cNvPr id="4" name="Rectangle 3"/>
          <p:cNvSpPr/>
          <p:nvPr/>
        </p:nvSpPr>
        <p:spPr>
          <a:xfrm>
            <a:off x="152400" y="457200"/>
            <a:ext cx="7772400" cy="923330"/>
          </a:xfrm>
          <a:prstGeom prst="rect">
            <a:avLst/>
          </a:prstGeom>
        </p:spPr>
        <p:txBody>
          <a:bodyPr wrap="square">
            <a:spAutoFit/>
          </a:bodyPr>
          <a:lstStyle/>
          <a:p>
            <a:pPr algn="ctr"/>
            <a:r>
              <a:rPr lang="en-US" dirty="0">
                <a:latin typeface="Arial" pitchFamily="34" charset="0"/>
                <a:cs typeface="Arial" pitchFamily="34" charset="0"/>
              </a:rPr>
              <a:t>Excerpts from the FBI file on Philip Agee </a:t>
            </a:r>
          </a:p>
          <a:p>
            <a:pPr algn="ctr"/>
            <a:r>
              <a:rPr lang="en-US" dirty="0">
                <a:latin typeface="Arial" pitchFamily="34" charset="0"/>
                <a:cs typeface="Arial" pitchFamily="34" charset="0"/>
              </a:rPr>
              <a:t>obtained and released by Cliff Kincaid, President, </a:t>
            </a:r>
          </a:p>
          <a:p>
            <a:pPr algn="ctr"/>
            <a:r>
              <a:rPr lang="en-US" dirty="0">
                <a:latin typeface="Arial" pitchFamily="34" charset="0"/>
                <a:cs typeface="Arial" pitchFamily="34" charset="0"/>
              </a:rPr>
              <a:t>America’s Survival, Inc. www.usasurvival.org  </a:t>
            </a:r>
            <a:endParaRPr lang="en-US" dirty="0">
              <a:latin typeface="Arial" pitchFamily="34" charset="0"/>
              <a:cs typeface="Arial" pitchFamily="34" charset="0"/>
            </a:endParaRPr>
          </a:p>
        </p:txBody>
      </p:sp>
      <p:pic>
        <p:nvPicPr>
          <p:cNvPr id="7170" name="Picture 2" descr="C:\Users\Cliff\Pictures\ASI graphic.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00" y="4953000"/>
            <a:ext cx="3831542" cy="1577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923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liff Kincaid\Documents\Agee CAIB cover Shaku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24000"/>
            <a:ext cx="2816086" cy="365759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0C482D2-2EB7-453C-A659-4D74CF136690}" type="slidenum">
              <a:rPr lang="en-US" smtClean="0"/>
              <a:t>10</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685800"/>
            <a:ext cx="4584700" cy="3303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084890" y="4267200"/>
            <a:ext cx="4572000" cy="1200329"/>
          </a:xfrm>
          <a:prstGeom prst="rect">
            <a:avLst/>
          </a:prstGeom>
        </p:spPr>
        <p:txBody>
          <a:bodyPr>
            <a:spAutoFit/>
          </a:bodyPr>
          <a:lstStyle/>
          <a:p>
            <a:r>
              <a:rPr lang="en-US" dirty="0">
                <a:latin typeface="Arial" panose="020B0604020202020204" pitchFamily="34" charset="0"/>
                <a:cs typeface="Arial" panose="020B0604020202020204" pitchFamily="34" charset="0"/>
              </a:rPr>
              <a:t>From First Directorate: My Thirty-Two Years in Intelligence and Espionage Against the West by former KGB Major General Oleg </a:t>
            </a:r>
            <a:r>
              <a:rPr lang="en-US" dirty="0" err="1">
                <a:latin typeface="Arial" panose="020B0604020202020204" pitchFamily="34" charset="0"/>
                <a:cs typeface="Arial" panose="020B0604020202020204" pitchFamily="34" charset="0"/>
              </a:rPr>
              <a:t>Kalugin</a:t>
            </a:r>
            <a:r>
              <a:rPr lang="en-US" dirty="0">
                <a:latin typeface="Arial" panose="020B0604020202020204" pitchFamily="34" charset="0"/>
                <a:cs typeface="Arial" panose="020B0604020202020204" pitchFamily="34" charset="0"/>
              </a:rPr>
              <a:t>. Published 1994.</a:t>
            </a:r>
          </a:p>
        </p:txBody>
      </p:sp>
    </p:spTree>
    <p:extLst>
      <p:ext uri="{BB962C8B-B14F-4D97-AF65-F5344CB8AC3E}">
        <p14:creationId xmlns:p14="http://schemas.microsoft.com/office/powerpoint/2010/main" val="39956490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05400"/>
            <a:ext cx="4724400" cy="1066800"/>
          </a:xfrm>
        </p:spPr>
        <p:txBody>
          <a:bodyPr>
            <a:noAutofit/>
          </a:bodyPr>
          <a:lstStyle/>
          <a:p>
            <a:r>
              <a:rPr lang="en-US" sz="1200" dirty="0" smtClean="0">
                <a:latin typeface="Arial" pitchFamily="34" charset="0"/>
                <a:cs typeface="Arial" pitchFamily="34" charset="0"/>
              </a:rPr>
              <a:t/>
            </a:r>
            <a:br>
              <a:rPr lang="en-US" sz="1200" dirty="0" smtClean="0">
                <a:latin typeface="Arial" pitchFamily="34" charset="0"/>
                <a:cs typeface="Arial" pitchFamily="34" charset="0"/>
              </a:rPr>
            </a:br>
            <a:r>
              <a:rPr lang="en-US" sz="1200" dirty="0">
                <a:latin typeface="Arial" pitchFamily="34" charset="0"/>
                <a:cs typeface="Arial" pitchFamily="34" charset="0"/>
              </a:rPr>
              <a:t/>
            </a:r>
            <a:br>
              <a:rPr lang="en-US" sz="1200" dirty="0">
                <a:latin typeface="Arial" pitchFamily="34" charset="0"/>
                <a:cs typeface="Arial" pitchFamily="34" charset="0"/>
              </a:rPr>
            </a:br>
            <a:r>
              <a:rPr lang="en-US" sz="1200" dirty="0" smtClean="0">
                <a:latin typeface="Arial" pitchFamily="34" charset="0"/>
                <a:cs typeface="Arial" pitchFamily="34" charset="0"/>
              </a:rPr>
              <a:t>Former CIA director of Pentagon chief Leon </a:t>
            </a:r>
            <a:r>
              <a:rPr lang="en-US" sz="1200" dirty="0" smtClean="0">
                <a:latin typeface="Arial" pitchFamily="34" charset="0"/>
                <a:cs typeface="Arial" pitchFamily="34" charset="0"/>
              </a:rPr>
              <a:t>Panetta </a:t>
            </a:r>
            <a:r>
              <a:rPr lang="en-US" sz="1200" dirty="0">
                <a:latin typeface="Arial" pitchFamily="34" charset="0"/>
                <a:cs typeface="Arial" pitchFamily="34" charset="0"/>
              </a:rPr>
              <a:t>and his wife were members of the “Celebration Committee” that highlighted the 20th anniversary of IPS in 1983, the same year the organization launched a series of conferences with the Institute of the U.S.A. and Canada, a front for Soviet intelligence activities.</a:t>
            </a:r>
          </a:p>
        </p:txBody>
      </p:sp>
      <p:pic>
        <p:nvPicPr>
          <p:cNvPr id="1026" name="Picture 2" descr="PHOTO: US President Barack Obama visits the CIA headquarters with CIA Director Leon Panetta and speaks to CIA employees,  April 20, 2009 in Langley, Virginia."/>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21060" r="22748"/>
          <a:stretch/>
        </p:blipFill>
        <p:spPr bwMode="auto">
          <a:xfrm>
            <a:off x="533400" y="609600"/>
            <a:ext cx="4110527" cy="41148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0C482D2-2EB7-453C-A659-4D74CF136690}" type="slidenum">
              <a:rPr lang="en-US" smtClean="0"/>
              <a:t>11</a:t>
            </a:fld>
            <a:endParaRPr lang="en-US"/>
          </a:p>
        </p:txBody>
      </p:sp>
      <p:pic>
        <p:nvPicPr>
          <p:cNvPr id="9218" name="Picture 2" descr="C:\Users\Cliff\Documents\Cliff\Panetta Time for Choosing a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228600"/>
            <a:ext cx="3116459"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6877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400" b="0" dirty="0">
                <a:latin typeface="Arial" pitchFamily="34" charset="0"/>
                <a:cs typeface="Arial" pitchFamily="34" charset="0"/>
              </a:rPr>
              <a:t>Morton </a:t>
            </a:r>
            <a:r>
              <a:rPr lang="en-US" sz="1400" b="0" dirty="0" err="1">
                <a:latin typeface="Arial" pitchFamily="34" charset="0"/>
                <a:cs typeface="Arial" pitchFamily="34" charset="0"/>
              </a:rPr>
              <a:t>Halperin</a:t>
            </a:r>
            <a:r>
              <a:rPr lang="en-US" sz="1400" b="0" dirty="0">
                <a:latin typeface="Arial" pitchFamily="34" charset="0"/>
                <a:cs typeface="Arial" pitchFamily="34" charset="0"/>
              </a:rPr>
              <a:t> was nominated in 1993 to be Assistant Secretary of Defense for Democracy and Peacekeeping. He is now a senior advisor to the George Soros-funded Open Society Foundations. </a:t>
            </a:r>
            <a:br>
              <a:rPr lang="en-US" sz="1400" b="0" dirty="0">
                <a:latin typeface="Arial" pitchFamily="34" charset="0"/>
                <a:cs typeface="Arial" pitchFamily="34" charset="0"/>
              </a:rPr>
            </a:br>
            <a:r>
              <a:rPr lang="en-US" sz="1400" b="0" dirty="0" smtClean="0">
                <a:latin typeface="Arial" pitchFamily="34" charset="0"/>
                <a:cs typeface="Arial" pitchFamily="34" charset="0"/>
              </a:rPr>
              <a:t>Senator John McCain said that </a:t>
            </a:r>
            <a:r>
              <a:rPr lang="en-US" sz="1400" b="0" dirty="0" err="1" smtClean="0">
                <a:latin typeface="Arial" pitchFamily="34" charset="0"/>
                <a:cs typeface="Arial" pitchFamily="34" charset="0"/>
              </a:rPr>
              <a:t>Halperin</a:t>
            </a:r>
            <a:r>
              <a:rPr lang="en-US" sz="1400" b="0" dirty="0" smtClean="0">
                <a:latin typeface="Arial" pitchFamily="34" charset="0"/>
                <a:cs typeface="Arial" pitchFamily="34" charset="0"/>
              </a:rPr>
              <a:t> “was </a:t>
            </a:r>
            <a:r>
              <a:rPr lang="en-US" sz="1400" b="0" dirty="0">
                <a:latin typeface="Arial" pitchFamily="34" charset="0"/>
                <a:cs typeface="Arial" pitchFamily="34" charset="0"/>
              </a:rPr>
              <a:t>closely involved with Philip Agee, whose extensive publication of the identities of American covert intelligence agents in foreign countries is attributed by some as the indirect cause of the assassination of Richard Welch in Athens</a:t>
            </a:r>
            <a:r>
              <a:rPr lang="en-US" sz="1400" b="0" dirty="0" smtClean="0">
                <a:latin typeface="Arial" pitchFamily="34" charset="0"/>
                <a:cs typeface="Arial" pitchFamily="34" charset="0"/>
              </a:rPr>
              <a:t>.”</a:t>
            </a:r>
            <a:r>
              <a:rPr lang="en-US" sz="1400" b="0" dirty="0">
                <a:latin typeface="Arial" pitchFamily="34" charset="0"/>
                <a:cs typeface="Arial" pitchFamily="34" charset="0"/>
              </a:rPr>
              <a:t> </a:t>
            </a:r>
            <a:endParaRPr lang="en-US" sz="1400" dirty="0">
              <a:latin typeface="Arial" pitchFamily="34" charset="0"/>
              <a:cs typeface="Arial" pitchFamily="34" charset="0"/>
            </a:endParaRPr>
          </a:p>
        </p:txBody>
      </p:sp>
      <p:sp>
        <p:nvSpPr>
          <p:cNvPr id="4" name="Text Placeholder 3"/>
          <p:cNvSpPr>
            <a:spLocks noGrp="1"/>
          </p:cNvSpPr>
          <p:nvPr>
            <p:ph type="body" sz="half" idx="2"/>
          </p:nvPr>
        </p:nvSpPr>
        <p:spPr/>
        <p:txBody>
          <a:bodyPr>
            <a:normAutofit/>
          </a:bodyPr>
          <a:lstStyle/>
          <a:p>
            <a:r>
              <a:rPr lang="en-US" sz="1100" dirty="0">
                <a:latin typeface="Arial" pitchFamily="34" charset="0"/>
                <a:cs typeface="Arial" pitchFamily="34" charset="0"/>
              </a:rPr>
              <a:t>http://mccain.senate.gov/public/index.cfm?FuseAction=PressOffice.Speeches&amp;ContentRecord_id=f63d086b-e341-4291-af2a-76f0d02b1719&amp;Region_id=&amp;Issue_id=</a:t>
            </a:r>
          </a:p>
        </p:txBody>
      </p:sp>
      <p:pic>
        <p:nvPicPr>
          <p:cNvPr id="2050" name="Picture 2" descr="Morton Halperin"/>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2068" b="2068"/>
          <a:stretch>
            <a:fillRect/>
          </a:stretch>
        </p:blipFill>
        <p:spPr bwMode="auto">
          <a:xfrm>
            <a:off x="2743200" y="304800"/>
            <a:ext cx="3560233" cy="267017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90C482D2-2EB7-453C-A659-4D74CF136690}" type="slidenum">
              <a:rPr lang="en-US" smtClean="0"/>
              <a:t>12</a:t>
            </a:fld>
            <a:endParaRPr lang="en-US"/>
          </a:p>
        </p:txBody>
      </p:sp>
    </p:spTree>
    <p:extLst>
      <p:ext uri="{BB962C8B-B14F-4D97-AF65-F5344CB8AC3E}">
        <p14:creationId xmlns:p14="http://schemas.microsoft.com/office/powerpoint/2010/main" val="38543213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idx="1"/>
          </p:nvPr>
        </p:nvSpPr>
        <p:spPr/>
        <p:txBody>
          <a:bodyPr>
            <a:normAutofit/>
          </a:bodyPr>
          <a:lstStyle/>
          <a:p>
            <a:pPr marL="0" indent="0">
              <a:spcBef>
                <a:spcPts val="0"/>
              </a:spcBef>
              <a:buNone/>
            </a:pPr>
            <a:r>
              <a:rPr lang="en-US" sz="2000" dirty="0" smtClean="0">
                <a:latin typeface="Arial" pitchFamily="34" charset="0"/>
                <a:cs typeface="Arial" pitchFamily="34" charset="0"/>
              </a:rPr>
              <a:t>Attorney Leonard </a:t>
            </a:r>
            <a:r>
              <a:rPr lang="en-US" sz="2000" dirty="0" err="1" smtClean="0">
                <a:latin typeface="Arial" pitchFamily="34" charset="0"/>
                <a:cs typeface="Arial" pitchFamily="34" charset="0"/>
              </a:rPr>
              <a:t>Weinglass</a:t>
            </a:r>
            <a:r>
              <a:rPr lang="en-US" sz="2000" dirty="0" smtClean="0">
                <a:latin typeface="Arial" pitchFamily="34" charset="0"/>
                <a:cs typeface="Arial" pitchFamily="34" charset="0"/>
              </a:rPr>
              <a:t>, attorney for the Cuban spies known as the “Cuban Five,”  on meeting with Agee in Cuba: “All </a:t>
            </a:r>
            <a:r>
              <a:rPr lang="en-US" sz="2000" dirty="0">
                <a:latin typeface="Arial" pitchFamily="34" charset="0"/>
                <a:cs typeface="Arial" pitchFamily="34" charset="0"/>
              </a:rPr>
              <a:t>of our meetings, some eight or nine, occurred in Havana, Cuba, where I had come while working on the defense of the Cuban Five, and where he resided with his wife, Giselle</a:t>
            </a:r>
            <a:r>
              <a:rPr lang="en-US" sz="2000" dirty="0" smtClean="0">
                <a:latin typeface="Arial" pitchFamily="34" charset="0"/>
                <a:cs typeface="Arial" pitchFamily="34" charset="0"/>
              </a:rPr>
              <a:t>. What </a:t>
            </a:r>
            <a:r>
              <a:rPr lang="en-US" sz="2000" dirty="0">
                <a:latin typeface="Arial" pitchFamily="34" charset="0"/>
                <a:cs typeface="Arial" pitchFamily="34" charset="0"/>
              </a:rPr>
              <a:t>immediately impressed me was that he was living as a Cuban, not as some international celebrity, author, and ex-CIA officer. His was a fourth-floor walkup (the elevator had long since stopped running) and you got there by climbing a dark stairwell with a rusted-out metal banister. We drove around Havana in his more than ten-year-old Russian </a:t>
            </a:r>
            <a:r>
              <a:rPr lang="en-US" sz="2000" dirty="0" err="1" smtClean="0">
                <a:latin typeface="Arial" pitchFamily="34" charset="0"/>
                <a:cs typeface="Arial" pitchFamily="34" charset="0"/>
              </a:rPr>
              <a:t>Lada</a:t>
            </a:r>
            <a:r>
              <a:rPr lang="en-US" sz="2000" dirty="0" smtClean="0">
                <a:latin typeface="Arial" pitchFamily="34" charset="0"/>
                <a:cs typeface="Arial" pitchFamily="34" charset="0"/>
              </a:rPr>
              <a:t>…”</a:t>
            </a:r>
          </a:p>
          <a:p>
            <a:pPr marL="0" indent="0">
              <a:spcBef>
                <a:spcPts val="0"/>
              </a:spcBef>
              <a:buNone/>
            </a:pPr>
            <a:endParaRPr lang="en-US" sz="1600" dirty="0">
              <a:latin typeface="Arial" pitchFamily="34" charset="0"/>
              <a:cs typeface="Arial" pitchFamily="34" charset="0"/>
            </a:endParaRPr>
          </a:p>
          <a:p>
            <a:pPr marL="0" indent="0">
              <a:spcBef>
                <a:spcPts val="0"/>
              </a:spcBef>
              <a:buNone/>
            </a:pPr>
            <a:r>
              <a:rPr lang="en-US" sz="1600" dirty="0" smtClean="0">
                <a:latin typeface="Arial" pitchFamily="34" charset="0"/>
                <a:cs typeface="Arial" pitchFamily="34" charset="0"/>
              </a:rPr>
              <a:t> </a:t>
            </a:r>
            <a:r>
              <a:rPr lang="en-US" sz="1600" dirty="0"/>
              <a:t>http://sdonline.org/51/remembering-philip-agee</a:t>
            </a:r>
            <a:r>
              <a:rPr lang="en-US" sz="1600" dirty="0" smtClean="0"/>
              <a:t>/ </a:t>
            </a:r>
            <a:endParaRPr lang="en-US" sz="1600" dirty="0">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90C482D2-2EB7-453C-A659-4D74CF136690}" type="slidenum">
              <a:rPr lang="en-US" smtClean="0"/>
              <a:t>13</a:t>
            </a:fld>
            <a:endParaRPr lang="en-US"/>
          </a:p>
        </p:txBody>
      </p:sp>
    </p:spTree>
    <p:extLst>
      <p:ext uri="{BB962C8B-B14F-4D97-AF65-F5344CB8AC3E}">
        <p14:creationId xmlns:p14="http://schemas.microsoft.com/office/powerpoint/2010/main" val="18803414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latin typeface="Arial" pitchFamily="34" charset="0"/>
                <a:cs typeface="Arial" pitchFamily="34" charset="0"/>
              </a:rPr>
              <a:t>Benjamin S. </a:t>
            </a:r>
            <a:r>
              <a:rPr lang="en-US" sz="2400" dirty="0" err="1" smtClean="0">
                <a:latin typeface="Arial" pitchFamily="34" charset="0"/>
                <a:cs typeface="Arial" pitchFamily="34" charset="0"/>
              </a:rPr>
              <a:t>Civiletti</a:t>
            </a:r>
            <a:endParaRPr lang="en-US" sz="2400" dirty="0">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marL="0" indent="0">
              <a:spcBef>
                <a:spcPts val="0"/>
              </a:spcBef>
              <a:buNone/>
            </a:pPr>
            <a:r>
              <a:rPr lang="pt-BR" sz="1600" dirty="0" smtClean="0">
                <a:latin typeface="Arial" pitchFamily="34" charset="0"/>
                <a:cs typeface="Arial" pitchFamily="34" charset="0"/>
              </a:rPr>
              <a:t>Benjamin S. Civiletti, attorney general in the Carter Administration, facilitated the release of four unrepentant Puerto Rican terrorists, the dropping of charges against Weather Underground terrorists, had FBI officials indicted for violating the civil rights of friends and relatives of Weather Underground terrorists, and provided  Agee with immunity from prosecution.</a:t>
            </a:r>
          </a:p>
          <a:p>
            <a:pPr marL="0" indent="0">
              <a:spcBef>
                <a:spcPts val="0"/>
              </a:spcBef>
              <a:buNone/>
            </a:pPr>
            <a:endParaRPr lang="pt-BR" sz="1600" dirty="0">
              <a:latin typeface="Arial" pitchFamily="34" charset="0"/>
              <a:cs typeface="Arial" pitchFamily="34" charset="0"/>
            </a:endParaRPr>
          </a:p>
          <a:p>
            <a:pPr marL="0" indent="0">
              <a:spcBef>
                <a:spcPts val="0"/>
              </a:spcBef>
              <a:buNone/>
            </a:pPr>
            <a:endParaRPr lang="pt-BR" sz="1600" dirty="0" smtClean="0">
              <a:latin typeface="Arial" pitchFamily="34" charset="0"/>
              <a:cs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9205" y="3048000"/>
            <a:ext cx="20955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90C482D2-2EB7-453C-A659-4D74CF136690}" type="slidenum">
              <a:rPr lang="en-US" smtClean="0"/>
              <a:t>14</a:t>
            </a:fld>
            <a:endParaRPr lang="en-US"/>
          </a:p>
        </p:txBody>
      </p:sp>
    </p:spTree>
    <p:extLst>
      <p:ext uri="{BB962C8B-B14F-4D97-AF65-F5344CB8AC3E}">
        <p14:creationId xmlns:p14="http://schemas.microsoft.com/office/powerpoint/2010/main" val="32117733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itchFamily="34" charset="0"/>
                <a:cs typeface="Arial" pitchFamily="34" charset="0"/>
              </a:rPr>
              <a:t>Philip Agee: Paid agent of Cuban Intelligence</a:t>
            </a:r>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latin typeface="Arial" pitchFamily="34" charset="0"/>
                <a:cs typeface="Arial" pitchFamily="34" charset="0"/>
              </a:rPr>
              <a:t>April 1991 FBI document</a:t>
            </a:r>
            <a:endParaRPr lang="en-US" dirty="0">
              <a:latin typeface="Arial" pitchFamily="34" charset="0"/>
              <a:cs typeface="Arial" pitchFamily="34" charset="0"/>
            </a:endParaRPr>
          </a:p>
        </p:txBody>
      </p:sp>
      <p:pic>
        <p:nvPicPr>
          <p:cNvPr id="1026" name="Picture 2" descr="C:\Users\Cliff Kincaid\Philip Agee FBI file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81200"/>
            <a:ext cx="6241816" cy="162077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15</a:t>
            </a:fld>
            <a:endParaRPr lang="en-US"/>
          </a:p>
        </p:txBody>
      </p:sp>
    </p:spTree>
    <p:extLst>
      <p:ext uri="{BB962C8B-B14F-4D97-AF65-F5344CB8AC3E}">
        <p14:creationId xmlns:p14="http://schemas.microsoft.com/office/powerpoint/2010/main" val="35716128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itchFamily="34" charset="0"/>
                <a:cs typeface="Arial" pitchFamily="34" charset="0"/>
              </a:rPr>
              <a:t>Agee is expelled from England for contacts with Cuban DGI</a:t>
            </a:r>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December 1991 FBI document</a:t>
            </a:r>
            <a:endParaRPr lang="en-US" dirty="0"/>
          </a:p>
        </p:txBody>
      </p:sp>
      <p:pic>
        <p:nvPicPr>
          <p:cNvPr id="2050" name="Picture 2" descr="C:\Users\Cliff Kincaid\Philip Agee FBI file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304800"/>
            <a:ext cx="4404360" cy="442183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16</a:t>
            </a:fld>
            <a:endParaRPr lang="en-US"/>
          </a:p>
        </p:txBody>
      </p:sp>
    </p:spTree>
    <p:extLst>
      <p:ext uri="{BB962C8B-B14F-4D97-AF65-F5344CB8AC3E}">
        <p14:creationId xmlns:p14="http://schemas.microsoft.com/office/powerpoint/2010/main" val="24290073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DOJ probe of Agee closed in  1979</a:t>
            </a:r>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3074" name="Picture 2" descr="C:\Users\Cliff Kincaid\Philip Agee FBI file 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533400"/>
            <a:ext cx="4539996" cy="416931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17</a:t>
            </a:fld>
            <a:endParaRPr lang="en-US"/>
          </a:p>
        </p:txBody>
      </p:sp>
    </p:spTree>
    <p:extLst>
      <p:ext uri="{BB962C8B-B14F-4D97-AF65-F5344CB8AC3E}">
        <p14:creationId xmlns:p14="http://schemas.microsoft.com/office/powerpoint/2010/main" val="19595078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itchFamily="34" charset="0"/>
                <a:cs typeface="Arial" pitchFamily="34" charset="0"/>
              </a:rPr>
              <a:t>Frustration with U.S. Government’s unwillingness to prosecute Agee</a:t>
            </a:r>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4098" name="Picture 2" descr="C:\Users\Cliff Kincaid\Philip Agee FBI file 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2535" y="457200"/>
            <a:ext cx="5119878" cy="431147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18</a:t>
            </a:fld>
            <a:endParaRPr lang="en-US"/>
          </a:p>
        </p:txBody>
      </p:sp>
    </p:spTree>
    <p:extLst>
      <p:ext uri="{BB962C8B-B14F-4D97-AF65-F5344CB8AC3E}">
        <p14:creationId xmlns:p14="http://schemas.microsoft.com/office/powerpoint/2010/main" val="22877856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itchFamily="34" charset="0"/>
                <a:cs typeface="Arial" pitchFamily="34" charset="0"/>
              </a:rPr>
              <a:t>Affiliation with Covert Action Information Bulletin. </a:t>
            </a:r>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latin typeface="Arial" pitchFamily="34" charset="0"/>
                <a:cs typeface="Arial" pitchFamily="34" charset="0"/>
              </a:rPr>
              <a:t>August 1991 FBI document</a:t>
            </a:r>
            <a:endParaRPr lang="en-US" dirty="0">
              <a:latin typeface="Arial" pitchFamily="34" charset="0"/>
              <a:cs typeface="Arial" pitchFamily="34" charset="0"/>
            </a:endParaRPr>
          </a:p>
        </p:txBody>
      </p:sp>
      <p:pic>
        <p:nvPicPr>
          <p:cNvPr id="5122" name="Picture 2" descr="C:\Users\Cliff Kincaid\Philip Agee FBI file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998" y="1143000"/>
            <a:ext cx="5898470" cy="326288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19</a:t>
            </a:fld>
            <a:endParaRPr lang="en-US"/>
          </a:p>
        </p:txBody>
      </p:sp>
    </p:spTree>
    <p:extLst>
      <p:ext uri="{BB962C8B-B14F-4D97-AF65-F5344CB8AC3E}">
        <p14:creationId xmlns:p14="http://schemas.microsoft.com/office/powerpoint/2010/main" val="413208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C482D2-2EB7-453C-A659-4D74CF136690}" type="slidenum">
              <a:rPr lang="en-US" smtClean="0"/>
              <a:t>2</a:t>
            </a:fld>
            <a:endParaRPr lang="en-US"/>
          </a:p>
        </p:txBody>
      </p:sp>
      <p:sp>
        <p:nvSpPr>
          <p:cNvPr id="3" name="Rectangle 2"/>
          <p:cNvSpPr/>
          <p:nvPr/>
        </p:nvSpPr>
        <p:spPr>
          <a:xfrm>
            <a:off x="533400" y="4876800"/>
            <a:ext cx="4572000" cy="1477328"/>
          </a:xfrm>
          <a:prstGeom prst="rect">
            <a:avLst/>
          </a:prstGeom>
        </p:spPr>
        <p:txBody>
          <a:bodyPr>
            <a:spAutoFit/>
          </a:bodyPr>
          <a:lstStyle/>
          <a:p>
            <a:r>
              <a:rPr lang="en-US" dirty="0"/>
              <a:t/>
            </a:r>
            <a:br>
              <a:rPr lang="en-US" dirty="0"/>
            </a:br>
            <a:r>
              <a:rPr lang="en-US" dirty="0">
                <a:latin typeface="Arial" panose="020B0604020202020204" pitchFamily="34" charset="0"/>
                <a:cs typeface="Arial" panose="020B0604020202020204" pitchFamily="34" charset="0"/>
              </a:rPr>
              <a:t>Traitor Philip Agee: never prosecuted and never served a day in prison. Protected by the Department of Justice. </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4" name="Picture 2" descr="C:\Users\Cliff Kincaid\Documents\Agee dies in hospita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295400"/>
            <a:ext cx="4648200" cy="349021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981200"/>
            <a:ext cx="3887788" cy="388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11985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itchFamily="34" charset="0"/>
                <a:cs typeface="Arial" pitchFamily="34" charset="0"/>
              </a:rPr>
              <a:t>New York office of the FBI interested in Agee’s cooperation with Cuban Mission to the U.N.</a:t>
            </a:r>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latin typeface="Arial" pitchFamily="34" charset="0"/>
                <a:cs typeface="Arial" pitchFamily="34" charset="0"/>
              </a:rPr>
              <a:t>April 1,1992 document</a:t>
            </a:r>
            <a:endParaRPr lang="en-US" dirty="0">
              <a:latin typeface="Arial" pitchFamily="34" charset="0"/>
              <a:cs typeface="Arial" pitchFamily="34" charset="0"/>
            </a:endParaRPr>
          </a:p>
        </p:txBody>
      </p:sp>
      <p:pic>
        <p:nvPicPr>
          <p:cNvPr id="6146" name="Picture 2" descr="C:\Users\Cliff Kincaid\Philip Agee FBI file 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8128" y="1752600"/>
            <a:ext cx="6828679" cy="219303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20</a:t>
            </a:fld>
            <a:endParaRPr lang="en-US"/>
          </a:p>
        </p:txBody>
      </p:sp>
    </p:spTree>
    <p:extLst>
      <p:ext uri="{BB962C8B-B14F-4D97-AF65-F5344CB8AC3E}">
        <p14:creationId xmlns:p14="http://schemas.microsoft.com/office/powerpoint/2010/main" val="34408031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Agee had used a Nicaraguan passport</a:t>
            </a:r>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7170" name="Picture 2" descr="C:\Users\Cliff Kincaid\Philip Agee FBI file 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752600"/>
            <a:ext cx="6906187" cy="225552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21</a:t>
            </a:fld>
            <a:endParaRPr lang="en-US"/>
          </a:p>
        </p:txBody>
      </p:sp>
    </p:spTree>
    <p:extLst>
      <p:ext uri="{BB962C8B-B14F-4D97-AF65-F5344CB8AC3E}">
        <p14:creationId xmlns:p14="http://schemas.microsoft.com/office/powerpoint/2010/main" val="284111168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itchFamily="34" charset="0"/>
                <a:cs typeface="Arial" pitchFamily="34" charset="0"/>
              </a:rPr>
              <a:t>Agee said to be part of Communist “active measures” and “disinformation” operations through the Cuban DGI. </a:t>
            </a:r>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latin typeface="Arial" pitchFamily="34" charset="0"/>
                <a:cs typeface="Arial" pitchFamily="34" charset="0"/>
              </a:rPr>
              <a:t>May 1992 FBI document</a:t>
            </a:r>
            <a:endParaRPr lang="en-US" dirty="0">
              <a:latin typeface="Arial" pitchFamily="34" charset="0"/>
              <a:cs typeface="Arial" pitchFamily="34" charset="0"/>
            </a:endParaRPr>
          </a:p>
        </p:txBody>
      </p:sp>
      <p:pic>
        <p:nvPicPr>
          <p:cNvPr id="8194" name="Picture 2" descr="C:\Users\Cliff Kincaid\Philip Agee FBI file 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310060" cy="279273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22</a:t>
            </a:fld>
            <a:endParaRPr lang="en-US"/>
          </a:p>
        </p:txBody>
      </p:sp>
    </p:spTree>
    <p:extLst>
      <p:ext uri="{BB962C8B-B14F-4D97-AF65-F5344CB8AC3E}">
        <p14:creationId xmlns:p14="http://schemas.microsoft.com/office/powerpoint/2010/main" val="1692637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itchFamily="34" charset="0"/>
                <a:cs typeface="Arial" pitchFamily="34" charset="0"/>
              </a:rPr>
              <a:t>Agee understands he is a player in DGI/KGB operations.</a:t>
            </a:r>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latin typeface="Arial" pitchFamily="34" charset="0"/>
                <a:cs typeface="Arial" pitchFamily="34" charset="0"/>
              </a:rPr>
              <a:t>May 1992 FBI document.</a:t>
            </a:r>
            <a:endParaRPr lang="en-US" dirty="0">
              <a:latin typeface="Arial" pitchFamily="34" charset="0"/>
              <a:cs typeface="Arial" pitchFamily="34" charset="0"/>
            </a:endParaRPr>
          </a:p>
        </p:txBody>
      </p:sp>
      <p:pic>
        <p:nvPicPr>
          <p:cNvPr id="9218" name="Picture 2" descr="C:\Users\Cliff Kincaid\Philip Agee FBI file 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1099" y="685800"/>
            <a:ext cx="3581400" cy="38343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23</a:t>
            </a:fld>
            <a:endParaRPr lang="en-US"/>
          </a:p>
        </p:txBody>
      </p:sp>
    </p:spTree>
    <p:extLst>
      <p:ext uri="{BB962C8B-B14F-4D97-AF65-F5344CB8AC3E}">
        <p14:creationId xmlns:p14="http://schemas.microsoft.com/office/powerpoint/2010/main" val="9614011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FBI wants to prosecute Agee for espionage</a:t>
            </a:r>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latin typeface="Arial" pitchFamily="34" charset="0"/>
                <a:cs typeface="Arial" pitchFamily="34" charset="0"/>
              </a:rPr>
              <a:t>May 1992 FBI document</a:t>
            </a:r>
            <a:endParaRPr lang="en-US" dirty="0">
              <a:latin typeface="Arial" pitchFamily="34" charset="0"/>
              <a:cs typeface="Arial" pitchFamily="34" charset="0"/>
            </a:endParaRPr>
          </a:p>
        </p:txBody>
      </p:sp>
      <p:pic>
        <p:nvPicPr>
          <p:cNvPr id="10242" name="Picture 2" descr="C:\Users\Cliff Kincaid\Philip Agee FBI file 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28800"/>
            <a:ext cx="6786041" cy="180289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24</a:t>
            </a:fld>
            <a:endParaRPr lang="en-US"/>
          </a:p>
        </p:txBody>
      </p:sp>
    </p:spTree>
    <p:extLst>
      <p:ext uri="{BB962C8B-B14F-4D97-AF65-F5344CB8AC3E}">
        <p14:creationId xmlns:p14="http://schemas.microsoft.com/office/powerpoint/2010/main" val="752044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600" dirty="0" smtClean="0">
                <a:latin typeface="Arial" pitchFamily="34" charset="0"/>
                <a:cs typeface="Arial" pitchFamily="34" charset="0"/>
              </a:rPr>
              <a:t>Agee is working with U.S. “activist groups.” In 1980s, U.S. law enforcement “did not bother him.”  </a:t>
            </a:r>
            <a:r>
              <a:rPr lang="en-US" sz="1600" dirty="0" smtClean="0">
                <a:latin typeface="Arial" pitchFamily="34" charset="0"/>
                <a:cs typeface="Arial" pitchFamily="34" charset="0"/>
              </a:rPr>
              <a:t>The International Action Center is a Workers World Party front. </a:t>
            </a:r>
            <a:endParaRPr lang="en-US" sz="1600"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b="1" dirty="0" smtClean="0">
                <a:latin typeface="Arial" pitchFamily="34" charset="0"/>
                <a:cs typeface="Arial" pitchFamily="34" charset="0"/>
              </a:rPr>
              <a:t>December 16, 1992 FBI document</a:t>
            </a:r>
            <a:endParaRPr lang="en-US" b="1" dirty="0">
              <a:latin typeface="Arial" pitchFamily="34" charset="0"/>
              <a:cs typeface="Arial" pitchFamily="34" charset="0"/>
            </a:endParaRPr>
          </a:p>
        </p:txBody>
      </p:sp>
      <p:pic>
        <p:nvPicPr>
          <p:cNvPr id="11266" name="Picture 2" descr="C:\Users\Cliff Kincaid\Philip Agee FBI file 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40" y="609600"/>
            <a:ext cx="5760720" cy="410108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25</a:t>
            </a:fld>
            <a:endParaRPr lang="en-US"/>
          </a:p>
        </p:txBody>
      </p:sp>
    </p:spTree>
    <p:extLst>
      <p:ext uri="{BB962C8B-B14F-4D97-AF65-F5344CB8AC3E}">
        <p14:creationId xmlns:p14="http://schemas.microsoft.com/office/powerpoint/2010/main" val="10892825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itchFamily="34" charset="0"/>
                <a:cs typeface="Arial" pitchFamily="34" charset="0"/>
              </a:rPr>
              <a:t>New York FBI office interested in Agee’s cooperation with Cubans. </a:t>
            </a:r>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latin typeface="Arial" pitchFamily="34" charset="0"/>
                <a:cs typeface="Arial" pitchFamily="34" charset="0"/>
              </a:rPr>
              <a:t>December 16, 1992 FBI document</a:t>
            </a:r>
            <a:endParaRPr lang="en-US" dirty="0">
              <a:latin typeface="Arial" pitchFamily="34" charset="0"/>
              <a:cs typeface="Arial" pitchFamily="34" charset="0"/>
            </a:endParaRPr>
          </a:p>
        </p:txBody>
      </p:sp>
      <p:pic>
        <p:nvPicPr>
          <p:cNvPr id="12290" name="Picture 2" descr="C:\Users\Cliff Kincaid\Philip Agee FBI file 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28800"/>
            <a:ext cx="6731262" cy="169926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26</a:t>
            </a:fld>
            <a:endParaRPr lang="en-US"/>
          </a:p>
        </p:txBody>
      </p:sp>
    </p:spTree>
    <p:extLst>
      <p:ext uri="{BB962C8B-B14F-4D97-AF65-F5344CB8AC3E}">
        <p14:creationId xmlns:p14="http://schemas.microsoft.com/office/powerpoint/2010/main" val="38960599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1400" smtClean="0">
                <a:latin typeface="Arial" pitchFamily="34" charset="0"/>
                <a:cs typeface="Arial" pitchFamily="34" charset="0"/>
              </a:rPr>
              <a:t>FBI wants </a:t>
            </a:r>
            <a:r>
              <a:rPr lang="en-US" sz="1400" dirty="0" smtClean="0">
                <a:latin typeface="Arial" pitchFamily="34" charset="0"/>
                <a:cs typeface="Arial" pitchFamily="34" charset="0"/>
              </a:rPr>
              <a:t>to know if DOJ will prosecute Agee and investigate his possible assistance to Puerto Rican </a:t>
            </a:r>
            <a:r>
              <a:rPr lang="en-US" sz="1400" dirty="0" err="1" smtClean="0">
                <a:latin typeface="Arial" pitchFamily="34" charset="0"/>
                <a:cs typeface="Arial" pitchFamily="34" charset="0"/>
              </a:rPr>
              <a:t>Macheteros</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latin typeface="Arial" pitchFamily="34" charset="0"/>
                <a:cs typeface="Arial" pitchFamily="34" charset="0"/>
              </a:rPr>
              <a:t>September 1993 FBI document</a:t>
            </a:r>
            <a:r>
              <a:rPr lang="en-US" dirty="0" smtClean="0"/>
              <a:t>.</a:t>
            </a:r>
            <a:endParaRPr lang="en-US" dirty="0"/>
          </a:p>
        </p:txBody>
      </p:sp>
      <p:pic>
        <p:nvPicPr>
          <p:cNvPr id="13314" name="Picture 2" descr="C:\Users\Cliff Kincaid\Philip Agee FBI file 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304800"/>
            <a:ext cx="4188714" cy="462080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27</a:t>
            </a:fld>
            <a:endParaRPr lang="en-US"/>
          </a:p>
        </p:txBody>
      </p:sp>
    </p:spTree>
    <p:extLst>
      <p:ext uri="{BB962C8B-B14F-4D97-AF65-F5344CB8AC3E}">
        <p14:creationId xmlns:p14="http://schemas.microsoft.com/office/powerpoint/2010/main" val="11415378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itchFamily="34" charset="0"/>
                <a:cs typeface="Arial" pitchFamily="34" charset="0"/>
              </a:rPr>
              <a:t>More interest in prosecuting Agee. </a:t>
            </a:r>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14338" name="Picture 2" descr="C:\Users\Cliff Kincaid\Philip Agee FBI file 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304800"/>
            <a:ext cx="4318254" cy="461969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28</a:t>
            </a:fld>
            <a:endParaRPr lang="en-US"/>
          </a:p>
        </p:txBody>
      </p:sp>
    </p:spTree>
    <p:extLst>
      <p:ext uri="{BB962C8B-B14F-4D97-AF65-F5344CB8AC3E}">
        <p14:creationId xmlns:p14="http://schemas.microsoft.com/office/powerpoint/2010/main" val="28601790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itchFamily="34" charset="0"/>
                <a:cs typeface="Arial" pitchFamily="34" charset="0"/>
              </a:rPr>
              <a:t>Interest in prosecuting Agee for treason.</a:t>
            </a:r>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15362" name="Picture 2" descr="C:\Users\Cliff Kincaid\Philip Agee FBI file 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914400"/>
            <a:ext cx="5731686" cy="356595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29</a:t>
            </a:fld>
            <a:endParaRPr lang="en-US"/>
          </a:p>
        </p:txBody>
      </p:sp>
    </p:spTree>
    <p:extLst>
      <p:ext uri="{BB962C8B-B14F-4D97-AF65-F5344CB8AC3E}">
        <p14:creationId xmlns:p14="http://schemas.microsoft.com/office/powerpoint/2010/main" val="264986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600" dirty="0" smtClean="0">
                <a:latin typeface="Arial" pitchFamily="34" charset="0"/>
                <a:cs typeface="Arial" pitchFamily="34" charset="0"/>
              </a:rPr>
              <a:t>The Congress once had congressional committees and subcommittees to investigate the activities of traitors like Philip </a:t>
            </a:r>
            <a:r>
              <a:rPr lang="en-US" sz="1600" dirty="0" smtClean="0">
                <a:latin typeface="Arial" pitchFamily="34" charset="0"/>
                <a:cs typeface="Arial" pitchFamily="34" charset="0"/>
              </a:rPr>
              <a:t>Agee, Edward Snowden, </a:t>
            </a:r>
            <a:r>
              <a:rPr lang="en-US" sz="1600" dirty="0" smtClean="0">
                <a:latin typeface="Arial" pitchFamily="34" charset="0"/>
                <a:cs typeface="Arial" pitchFamily="34" charset="0"/>
              </a:rPr>
              <a:t>and the organizations backing them. Those panels have been abolished.</a:t>
            </a:r>
            <a:endParaRPr lang="en-US" sz="1600"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4098" name="Picture 2" descr="C:\Users\Cliff Kincaid\Documents\aGEE sENATE PROBE OF oc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1800" y="609600"/>
            <a:ext cx="3520606" cy="366674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3</a:t>
            </a:fld>
            <a:endParaRPr lang="en-US"/>
          </a:p>
        </p:txBody>
      </p:sp>
    </p:spTree>
    <p:extLst>
      <p:ext uri="{BB962C8B-B14F-4D97-AF65-F5344CB8AC3E}">
        <p14:creationId xmlns:p14="http://schemas.microsoft.com/office/powerpoint/2010/main" val="41858217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b="1" dirty="0" smtClean="0">
                <a:latin typeface="Arial" pitchFamily="34" charset="0"/>
                <a:cs typeface="Arial" pitchFamily="34" charset="0"/>
              </a:rPr>
              <a:t>2008 FBI document suggests Agee involved in KGB political influence operations.</a:t>
            </a:r>
            <a:endParaRPr lang="en-US" b="1" dirty="0">
              <a:latin typeface="Arial" pitchFamily="34" charset="0"/>
              <a:cs typeface="Arial" pitchFamily="34" charset="0"/>
            </a:endParaRPr>
          </a:p>
        </p:txBody>
      </p:sp>
      <p:pic>
        <p:nvPicPr>
          <p:cNvPr id="16386" name="Picture 2" descr="C:\Users\Cliff Kincaid\Philip Agee FBI file 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317619"/>
            <a:ext cx="3659377"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30</a:t>
            </a:fld>
            <a:endParaRPr lang="en-US"/>
          </a:p>
        </p:txBody>
      </p:sp>
    </p:spTree>
    <p:extLst>
      <p:ext uri="{BB962C8B-B14F-4D97-AF65-F5344CB8AC3E}">
        <p14:creationId xmlns:p14="http://schemas.microsoft.com/office/powerpoint/2010/main" val="1049932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itchFamily="34" charset="0"/>
                <a:cs typeface="Arial" pitchFamily="34" charset="0"/>
              </a:rPr>
              <a:t>FBI comments on KGB activities in U.S. </a:t>
            </a:r>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17410" name="Picture 2" descr="C:\Users\Cliff Kincaid\Philip Agee FBI file 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799" y="990600"/>
            <a:ext cx="6220737" cy="342214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31</a:t>
            </a:fld>
            <a:endParaRPr lang="en-US"/>
          </a:p>
        </p:txBody>
      </p:sp>
    </p:spTree>
    <p:extLst>
      <p:ext uri="{BB962C8B-B14F-4D97-AF65-F5344CB8AC3E}">
        <p14:creationId xmlns:p14="http://schemas.microsoft.com/office/powerpoint/2010/main" val="14077155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C482D2-2EB7-453C-A659-4D74CF136690}" type="slidenum">
              <a:rPr lang="en-US" smtClean="0"/>
              <a:t>32</a:t>
            </a:fld>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763" y="927219"/>
            <a:ext cx="2846387" cy="391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33400" y="5181600"/>
            <a:ext cx="6934200" cy="1200329"/>
          </a:xfrm>
          <a:prstGeom prst="rect">
            <a:avLst/>
          </a:prstGeom>
        </p:spPr>
        <p:txBody>
          <a:bodyPr wrap="square">
            <a:spAutoFit/>
          </a:bodyPr>
          <a:lstStyle/>
          <a:p>
            <a:r>
              <a:rPr lang="en-US" dirty="0">
                <a:latin typeface="Arial" pitchFamily="34" charset="0"/>
                <a:cs typeface="Arial" pitchFamily="34" charset="0"/>
              </a:rPr>
              <a:t>FBI monitors Agee working with “Global Exchange” – founded by Medea Benjamin of Code </a:t>
            </a:r>
            <a:r>
              <a:rPr lang="en-US" dirty="0" smtClean="0">
                <a:latin typeface="Arial" pitchFamily="34" charset="0"/>
                <a:cs typeface="Arial" pitchFamily="34" charset="0"/>
              </a:rPr>
              <a:t>Pink (right), </a:t>
            </a:r>
            <a:r>
              <a:rPr lang="en-US" dirty="0">
                <a:latin typeface="Arial" pitchFamily="34" charset="0"/>
                <a:cs typeface="Arial" pitchFamily="34" charset="0"/>
              </a:rPr>
              <a:t>an associate of </a:t>
            </a:r>
            <a:r>
              <a:rPr lang="en-US" dirty="0" err="1">
                <a:latin typeface="Arial" pitchFamily="34" charset="0"/>
                <a:cs typeface="Arial" pitchFamily="34" charset="0"/>
              </a:rPr>
              <a:t>Bernardine</a:t>
            </a:r>
            <a:r>
              <a:rPr lang="en-US" dirty="0">
                <a:latin typeface="Arial" pitchFamily="34" charset="0"/>
                <a:cs typeface="Arial" pitchFamily="34" charset="0"/>
              </a:rPr>
              <a:t> </a:t>
            </a:r>
            <a:r>
              <a:rPr lang="en-US" dirty="0" err="1">
                <a:latin typeface="Arial" pitchFamily="34" charset="0"/>
                <a:cs typeface="Arial" pitchFamily="34" charset="0"/>
              </a:rPr>
              <a:t>Dohrn</a:t>
            </a:r>
            <a:r>
              <a:rPr lang="en-US" dirty="0" smtClean="0">
                <a:latin typeface="Arial" pitchFamily="34" charset="0"/>
                <a:cs typeface="Arial" pitchFamily="34" charset="0"/>
              </a:rPr>
              <a:t>.</a:t>
            </a:r>
            <a:r>
              <a:rPr lang="en-US" dirty="0">
                <a:latin typeface="Arial" pitchFamily="34" charset="0"/>
                <a:cs typeface="Arial" pitchFamily="34" charset="0"/>
              </a:rPr>
              <a:t> </a:t>
            </a:r>
            <a:r>
              <a:rPr lang="en-US" dirty="0" smtClean="0">
                <a:latin typeface="Arial" pitchFamily="34" charset="0"/>
                <a:cs typeface="Arial" pitchFamily="34" charset="0"/>
              </a:rPr>
              <a:t>The FBI </a:t>
            </a:r>
            <a:r>
              <a:rPr lang="en-US" dirty="0">
                <a:latin typeface="Arial" pitchFamily="34" charset="0"/>
                <a:cs typeface="Arial" pitchFamily="34" charset="0"/>
              </a:rPr>
              <a:t>file includes a flyer of Medea Benjamin’s Global Exchange promoting Agee speaking tour</a:t>
            </a:r>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609600"/>
            <a:ext cx="3452216" cy="4680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676400"/>
            <a:ext cx="2044749" cy="2725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42208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itchFamily="34" charset="0"/>
                <a:cs typeface="Arial" pitchFamily="34" charset="0"/>
              </a:rPr>
              <a:t>October 1994 document again refers to Agee being recruited by Cuban intelligence. </a:t>
            </a:r>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20482" name="Picture 2" descr="C:\Users\Cliff Kincaid\Philip Agee FBI file 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819" y="1295400"/>
            <a:ext cx="6073676" cy="303428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33</a:t>
            </a:fld>
            <a:endParaRPr lang="en-US"/>
          </a:p>
        </p:txBody>
      </p:sp>
    </p:spTree>
    <p:extLst>
      <p:ext uri="{BB962C8B-B14F-4D97-AF65-F5344CB8AC3E}">
        <p14:creationId xmlns:p14="http://schemas.microsoft.com/office/powerpoint/2010/main" val="13165532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itchFamily="34" charset="0"/>
                <a:cs typeface="Arial" pitchFamily="34" charset="0"/>
              </a:rPr>
              <a:t>November 1994 FBI document refers to Agee’s contacts with the KGB in just-published book – the </a:t>
            </a:r>
            <a:r>
              <a:rPr lang="en-US" dirty="0" err="1" smtClean="0">
                <a:latin typeface="Arial" pitchFamily="34" charset="0"/>
                <a:cs typeface="Arial" pitchFamily="34" charset="0"/>
              </a:rPr>
              <a:t>Kalugin</a:t>
            </a:r>
            <a:r>
              <a:rPr lang="en-US" dirty="0" smtClean="0">
                <a:latin typeface="Arial" pitchFamily="34" charset="0"/>
                <a:cs typeface="Arial" pitchFamily="34" charset="0"/>
              </a:rPr>
              <a:t> book. Calls book “persuasive.” </a:t>
            </a:r>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21506" name="Picture 2" descr="C:\Users\Cliff Kincaid\Philip Agee FBI file 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447800"/>
            <a:ext cx="6451419" cy="267614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34</a:t>
            </a:fld>
            <a:endParaRPr lang="en-US"/>
          </a:p>
        </p:txBody>
      </p:sp>
    </p:spTree>
    <p:extLst>
      <p:ext uri="{BB962C8B-B14F-4D97-AF65-F5344CB8AC3E}">
        <p14:creationId xmlns:p14="http://schemas.microsoft.com/office/powerpoint/2010/main" val="1739520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itchFamily="34" charset="0"/>
                <a:cs typeface="Arial" pitchFamily="34" charset="0"/>
              </a:rPr>
              <a:t>11/10/94 FBI documents suggests interviewing </a:t>
            </a:r>
            <a:r>
              <a:rPr lang="en-US" dirty="0" err="1" smtClean="0">
                <a:latin typeface="Arial" pitchFamily="34" charset="0"/>
                <a:cs typeface="Arial" pitchFamily="34" charset="0"/>
              </a:rPr>
              <a:t>Kalugin</a:t>
            </a:r>
            <a:r>
              <a:rPr lang="en-US" dirty="0" smtClean="0">
                <a:latin typeface="Arial" pitchFamily="34" charset="0"/>
                <a:cs typeface="Arial" pitchFamily="34" charset="0"/>
              </a:rPr>
              <a:t> about Agee. New York FBI wants a “full investigation” of Agee. </a:t>
            </a:r>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22530" name="Picture 2" descr="C:\Users\Cliff Kincaid\Philip Agee FBI file 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143000"/>
            <a:ext cx="6518376" cy="314020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35</a:t>
            </a:fld>
            <a:endParaRPr lang="en-US"/>
          </a:p>
        </p:txBody>
      </p:sp>
    </p:spTree>
    <p:extLst>
      <p:ext uri="{BB962C8B-B14F-4D97-AF65-F5344CB8AC3E}">
        <p14:creationId xmlns:p14="http://schemas.microsoft.com/office/powerpoint/2010/main" val="16524357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Arial" pitchFamily="34" charset="0"/>
                <a:cs typeface="Arial" pitchFamily="34" charset="0"/>
              </a:rPr>
              <a:t>FBI wants new probe of Agee. </a:t>
            </a:r>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23554" name="Picture 2" descr="C:\Users\Cliff Kincaid\Philip Agee FBI file 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1075" y="609600"/>
            <a:ext cx="4595622" cy="3994628"/>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36</a:t>
            </a:fld>
            <a:endParaRPr lang="en-US"/>
          </a:p>
        </p:txBody>
      </p:sp>
    </p:spTree>
    <p:extLst>
      <p:ext uri="{BB962C8B-B14F-4D97-AF65-F5344CB8AC3E}">
        <p14:creationId xmlns:p14="http://schemas.microsoft.com/office/powerpoint/2010/main" val="33795615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itchFamily="34" charset="0"/>
                <a:cs typeface="Arial" pitchFamily="34" charset="0"/>
              </a:rPr>
              <a:t>FBI wants to review CIA files on Agee for evidence of espionage. Date 5/22/08.</a:t>
            </a:r>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25602" name="Picture 2" descr="C:\Users\Cliff Kincaid\Philip Agee FBI file 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394" y="1752600"/>
            <a:ext cx="6598276" cy="186461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37</a:t>
            </a:fld>
            <a:endParaRPr lang="en-US"/>
          </a:p>
        </p:txBody>
      </p:sp>
    </p:spTree>
    <p:extLst>
      <p:ext uri="{BB962C8B-B14F-4D97-AF65-F5344CB8AC3E}">
        <p14:creationId xmlns:p14="http://schemas.microsoft.com/office/powerpoint/2010/main" val="19051251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pitchFamily="34" charset="0"/>
                <a:cs typeface="Arial" pitchFamily="34" charset="0"/>
              </a:rPr>
              <a:t>FBI document alludes to DOJ refusing to prosecute Agee in 1977. </a:t>
            </a:r>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26626" name="Picture 2" descr="C:\Users\Cliff Kincaid\Philip Agee FBI file 2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609600"/>
            <a:ext cx="6144276" cy="398145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38</a:t>
            </a:fld>
            <a:endParaRPr lang="en-US"/>
          </a:p>
        </p:txBody>
      </p:sp>
    </p:spTree>
    <p:extLst>
      <p:ext uri="{BB962C8B-B14F-4D97-AF65-F5344CB8AC3E}">
        <p14:creationId xmlns:p14="http://schemas.microsoft.com/office/powerpoint/2010/main" val="30009023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b="1" dirty="0" smtClean="0">
                <a:latin typeface="Arial" pitchFamily="34" charset="0"/>
                <a:cs typeface="Arial" pitchFamily="34" charset="0"/>
              </a:rPr>
              <a:t>November 12, 1996 FBI document refers to investigation of Agee as an agent of a foreign power. </a:t>
            </a:r>
            <a:endParaRPr lang="en-US" b="1" dirty="0">
              <a:latin typeface="Arial" pitchFamily="34" charset="0"/>
              <a:cs typeface="Arial" pitchFamily="34" charset="0"/>
            </a:endParaRPr>
          </a:p>
        </p:txBody>
      </p:sp>
      <p:pic>
        <p:nvPicPr>
          <p:cNvPr id="27651" name="Picture 3" descr="C:\Users\Cliff Kincaid\Philip Agee FBI file 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0" y="304800"/>
            <a:ext cx="4815078" cy="456543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39</a:t>
            </a:fld>
            <a:endParaRPr lang="en-US"/>
          </a:p>
        </p:txBody>
      </p:sp>
    </p:spTree>
    <p:extLst>
      <p:ext uri="{BB962C8B-B14F-4D97-AF65-F5344CB8AC3E}">
        <p14:creationId xmlns:p14="http://schemas.microsoft.com/office/powerpoint/2010/main" val="17099470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90C482D2-2EB7-453C-A659-4D74CF136690}" type="slidenum">
              <a:rPr lang="en-US" smtClean="0"/>
              <a:t>4</a:t>
            </a:fld>
            <a:endParaRPr lang="en-US"/>
          </a:p>
        </p:txBody>
      </p:sp>
      <p:pic>
        <p:nvPicPr>
          <p:cNvPr id="3" name="Picture 2" descr="C:\Users\Cliff Kincaid\Documents\agee oi5 b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5944" y="152400"/>
            <a:ext cx="3505200" cy="43371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t="29066" b="29066"/>
          <a:stretch>
            <a:fillRect/>
          </a:stretch>
        </p:blipFill>
        <p:spPr bwMode="auto">
          <a:xfrm>
            <a:off x="4577697" y="609600"/>
            <a:ext cx="3661833" cy="274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75944" y="4343400"/>
            <a:ext cx="7239000" cy="2031325"/>
          </a:xfrm>
          <a:prstGeom prst="rect">
            <a:avLst/>
          </a:prstGeom>
        </p:spPr>
        <p:txBody>
          <a:bodyPr wrap="square">
            <a:spAutoFit/>
          </a:bodyPr>
          <a:lstStyle/>
          <a:p>
            <a:r>
              <a:rPr lang="en-US" sz="1400" dirty="0">
                <a:latin typeface="Arial" panose="020B0604020202020204" pitchFamily="34" charset="0"/>
                <a:cs typeface="Arial" panose="020B0604020202020204" pitchFamily="34" charset="0"/>
              </a:rPr>
              <a:t>Agee was on the board along with such leftist notables as Marcus </a:t>
            </a:r>
            <a:r>
              <a:rPr lang="en-US" sz="1400" dirty="0" err="1">
                <a:latin typeface="Arial" panose="020B0604020202020204" pitchFamily="34" charset="0"/>
                <a:cs typeface="Arial" panose="020B0604020202020204" pitchFamily="34" charset="0"/>
              </a:rPr>
              <a:t>Raskin</a:t>
            </a:r>
            <a:r>
              <a:rPr lang="en-US" sz="1400" dirty="0">
                <a:latin typeface="Arial" panose="020B0604020202020204" pitchFamily="34" charset="0"/>
                <a:cs typeface="Arial" panose="020B0604020202020204" pitchFamily="34" charset="0"/>
              </a:rPr>
              <a:t> of the Institute for Policy Studies and Communist  ACLU official Frank Donner . The former director of the ACLU’s Project on Political Surveillance, Frank </a:t>
            </a:r>
            <a:r>
              <a:rPr lang="en-US" sz="1400" dirty="0" smtClean="0">
                <a:latin typeface="Arial" panose="020B0604020202020204" pitchFamily="34" charset="0"/>
                <a:cs typeface="Arial" panose="020B0604020202020204" pitchFamily="34" charset="0"/>
              </a:rPr>
              <a:t>Donner was </a:t>
            </a:r>
            <a:r>
              <a:rPr lang="en-US" sz="1400" dirty="0">
                <a:latin typeface="Arial" panose="020B0604020202020204" pitchFamily="34" charset="0"/>
                <a:cs typeface="Arial" panose="020B0604020202020204" pitchFamily="34" charset="0"/>
              </a:rPr>
              <a:t>a member of the Communist Party USA (CPUSA) who traveled to Russia and had contacts with Russian espionage agents, according to his FBI file. He wrote several books attacking U.S. intelligence agencies, including the NSA. He especially hated the House Committee on Un-American Activities, which grilled him on his CPUSA activities. He took the Fifth. But Donner had the last laugh, as the committee and its successor, the House Committee on Internal Security, were abolished in the 1970s.</a:t>
            </a:r>
          </a:p>
        </p:txBody>
      </p:sp>
    </p:spTree>
    <p:extLst>
      <p:ext uri="{BB962C8B-B14F-4D97-AF65-F5344CB8AC3E}">
        <p14:creationId xmlns:p14="http://schemas.microsoft.com/office/powerpoint/2010/main" val="15412087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1400" dirty="0" smtClean="0">
                <a:latin typeface="Arial" pitchFamily="34" charset="0"/>
                <a:cs typeface="Arial" pitchFamily="34" charset="0"/>
              </a:rPr>
              <a:t>11/12/96 FBI document announces closing of investigation because he is no longer involved with foreign intelligence service. </a:t>
            </a:r>
            <a:endParaRPr lang="en-US" sz="1400"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29698" name="Picture 2" descr="C:\Users\Cliff Kincaid\Philip Agee FBI file 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0" y="838200"/>
            <a:ext cx="4927363" cy="354705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40</a:t>
            </a:fld>
            <a:endParaRPr lang="en-US"/>
          </a:p>
        </p:txBody>
      </p:sp>
    </p:spTree>
    <p:extLst>
      <p:ext uri="{BB962C8B-B14F-4D97-AF65-F5344CB8AC3E}">
        <p14:creationId xmlns:p14="http://schemas.microsoft.com/office/powerpoint/2010/main" val="37974556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600" dirty="0" smtClean="0">
                <a:latin typeface="Arial" pitchFamily="34" charset="0"/>
                <a:cs typeface="Arial" pitchFamily="34" charset="0"/>
              </a:rPr>
              <a:t>Human Events in 1981 exposed the fact that the Wall Street Journal and the Washington Post used Philip Agee as a confidential source in stories attacking the State Department’s “White Paper” on Communist interference in El Salvador. HE called this the “invisible hand” of Philip Agee. </a:t>
            </a:r>
            <a:endParaRPr lang="en-US" sz="1600"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7170" name="Picture 2" descr="C:\Users\Cliff Kincaid\Documents\Agee white pap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609600"/>
            <a:ext cx="5050378" cy="361721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5</a:t>
            </a:fld>
            <a:endParaRPr lang="en-US"/>
          </a:p>
        </p:txBody>
      </p:sp>
    </p:spTree>
    <p:extLst>
      <p:ext uri="{BB962C8B-B14F-4D97-AF65-F5344CB8AC3E}">
        <p14:creationId xmlns:p14="http://schemas.microsoft.com/office/powerpoint/2010/main" val="8651040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Cliff Kincaid\Documents\Agee white paper whitewas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533400"/>
            <a:ext cx="3719126"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90C482D2-2EB7-453C-A659-4D74CF136690}" type="slidenum">
              <a:rPr lang="en-US" smtClean="0"/>
              <a:t>6</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81000"/>
            <a:ext cx="3710517" cy="278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717" y="3371672"/>
            <a:ext cx="3733800"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43178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Agee acknowledged help of Cuba in his 1975 book,</a:t>
            </a:r>
            <a:r>
              <a:rPr lang="en-US" i="1" dirty="0" smtClean="0"/>
              <a:t> Inside the Company: CIA Diary.</a:t>
            </a:r>
            <a:endParaRPr lang="en-US" i="1"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dirty="0"/>
          </a:p>
        </p:txBody>
      </p:sp>
      <p:pic>
        <p:nvPicPr>
          <p:cNvPr id="2050" name="Picture 2" descr="C:\Users\Cliff Kincaid\Documents\Agee acknowledgemen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371600"/>
            <a:ext cx="5398797" cy="164211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7</a:t>
            </a:fld>
            <a:endParaRPr lang="en-US"/>
          </a:p>
        </p:txBody>
      </p:sp>
    </p:spTree>
    <p:extLst>
      <p:ext uri="{BB962C8B-B14F-4D97-AF65-F5344CB8AC3E}">
        <p14:creationId xmlns:p14="http://schemas.microsoft.com/office/powerpoint/2010/main" val="42407125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1600" dirty="0" smtClean="0">
                <a:latin typeface="Arial" pitchFamily="34" charset="0"/>
                <a:cs typeface="Arial" pitchFamily="34" charset="0"/>
              </a:rPr>
              <a:t>Excerpts from </a:t>
            </a:r>
            <a:r>
              <a:rPr lang="en-US" sz="1600" i="1" dirty="0" smtClean="0">
                <a:latin typeface="Arial" pitchFamily="34" charset="0"/>
                <a:cs typeface="Arial" pitchFamily="34" charset="0"/>
              </a:rPr>
              <a:t>The </a:t>
            </a:r>
            <a:r>
              <a:rPr lang="en-US" sz="1600" i="1" dirty="0">
                <a:latin typeface="Arial" pitchFamily="34" charset="0"/>
                <a:cs typeface="Arial" pitchFamily="34" charset="0"/>
              </a:rPr>
              <a:t>Sword and the Shield The </a:t>
            </a:r>
            <a:r>
              <a:rPr lang="en-US" sz="1600" i="1" dirty="0" err="1">
                <a:latin typeface="Arial" pitchFamily="34" charset="0"/>
                <a:cs typeface="Arial" pitchFamily="34" charset="0"/>
              </a:rPr>
              <a:t>Mitrokhin</a:t>
            </a:r>
            <a:r>
              <a:rPr lang="en-US" sz="1600" i="1" dirty="0">
                <a:latin typeface="Arial" pitchFamily="34" charset="0"/>
                <a:cs typeface="Arial" pitchFamily="34" charset="0"/>
              </a:rPr>
              <a:t> Archive and the Secret History of the KGB </a:t>
            </a:r>
            <a:r>
              <a:rPr lang="en-US" sz="1600" dirty="0">
                <a:latin typeface="Arial" pitchFamily="34" charset="0"/>
                <a:cs typeface="Arial" pitchFamily="34" charset="0"/>
              </a:rPr>
              <a:t>By CHRISTOPHER ANDREW and VASILI </a:t>
            </a:r>
            <a:r>
              <a:rPr lang="en-US" sz="1600" dirty="0" smtClean="0">
                <a:latin typeface="Arial" pitchFamily="34" charset="0"/>
                <a:cs typeface="Arial" pitchFamily="34" charset="0"/>
              </a:rPr>
              <a:t>MITROKHIN. Pages 230-231. Published 1999.</a:t>
            </a:r>
            <a:endParaRPr lang="en-US" sz="1600" dirty="0">
              <a:latin typeface="Arial" pitchFamily="34" charset="0"/>
              <a:cs typeface="Arial" pitchFamily="34" charset="0"/>
            </a:endParaRPr>
          </a:p>
        </p:txBody>
      </p:sp>
      <p:sp>
        <p:nvSpPr>
          <p:cNvPr id="3" name="Picture Placeholder 2"/>
          <p:cNvSpPr>
            <a:spLocks noGrp="1"/>
          </p:cNvSpPr>
          <p:nvPr>
            <p:ph type="pic" idx="1"/>
          </p:nvPr>
        </p:nvSpPr>
        <p:spPr>
          <a:xfrm>
            <a:off x="1752600" y="609600"/>
            <a:ext cx="5486400" cy="4114800"/>
          </a:xfrm>
        </p:spPr>
      </p:sp>
      <p:sp>
        <p:nvSpPr>
          <p:cNvPr id="4" name="Text Placeholder 3"/>
          <p:cNvSpPr>
            <a:spLocks noGrp="1"/>
          </p:cNvSpPr>
          <p:nvPr>
            <p:ph type="body" sz="half" idx="2"/>
          </p:nvPr>
        </p:nvSpPr>
        <p:spPr/>
        <p:txBody>
          <a:bodyPr>
            <a:normAutofit/>
          </a:bodyPr>
          <a:lstStyle/>
          <a:p>
            <a:r>
              <a:rPr lang="en-US" sz="1200" dirty="0" smtClean="0">
                <a:latin typeface="Arial" pitchFamily="34" charset="0"/>
                <a:cs typeface="Arial" pitchFamily="34" charset="0"/>
              </a:rPr>
              <a:t>The </a:t>
            </a:r>
            <a:r>
              <a:rPr lang="en-US" sz="1200" dirty="0" err="1" smtClean="0">
                <a:latin typeface="Arial" pitchFamily="34" charset="0"/>
                <a:cs typeface="Arial" pitchFamily="34" charset="0"/>
              </a:rPr>
              <a:t>Mitrokhin</a:t>
            </a:r>
            <a:r>
              <a:rPr lang="en-US" sz="1200" dirty="0" smtClean="0">
                <a:latin typeface="Arial" pitchFamily="34" charset="0"/>
                <a:cs typeface="Arial" pitchFamily="34" charset="0"/>
              </a:rPr>
              <a:t> archive is described as a </a:t>
            </a:r>
            <a:r>
              <a:rPr lang="en-US" sz="1200" dirty="0">
                <a:latin typeface="Arial" pitchFamily="34" charset="0"/>
                <a:cs typeface="Arial" pitchFamily="34" charset="0"/>
              </a:rPr>
              <a:t>secret archive of top-level KGB documents smuggled out of the Soviet Union</a:t>
            </a:r>
            <a:r>
              <a:rPr lang="en-US" sz="1200" dirty="0" smtClean="0">
                <a:latin typeface="Arial" pitchFamily="34" charset="0"/>
                <a:cs typeface="Arial" pitchFamily="34" charset="0"/>
              </a:rPr>
              <a:t>.  </a:t>
            </a:r>
            <a:r>
              <a:rPr lang="en-US" sz="1200" dirty="0" err="1">
                <a:latin typeface="Arial" pitchFamily="34" charset="0"/>
                <a:cs typeface="Arial" pitchFamily="34" charset="0"/>
              </a:rPr>
              <a:t>Vasili</a:t>
            </a:r>
            <a:r>
              <a:rPr lang="en-US" sz="1200" dirty="0">
                <a:latin typeface="Arial" pitchFamily="34" charset="0"/>
                <a:cs typeface="Arial" pitchFamily="34" charset="0"/>
              </a:rPr>
              <a:t> </a:t>
            </a:r>
            <a:r>
              <a:rPr lang="en-US" sz="1200" dirty="0" err="1" smtClean="0">
                <a:latin typeface="Arial" pitchFamily="34" charset="0"/>
                <a:cs typeface="Arial" pitchFamily="34" charset="0"/>
              </a:rPr>
              <a:t>Mitrokhin</a:t>
            </a:r>
            <a:r>
              <a:rPr lang="en-US" sz="1200" dirty="0" smtClean="0">
                <a:latin typeface="Arial" pitchFamily="34" charset="0"/>
                <a:cs typeface="Arial" pitchFamily="34" charset="0"/>
              </a:rPr>
              <a:t> was </a:t>
            </a:r>
            <a:r>
              <a:rPr lang="en-US" sz="1200" dirty="0">
                <a:latin typeface="Arial" pitchFamily="34" charset="0"/>
                <a:cs typeface="Arial" pitchFamily="34" charset="0"/>
              </a:rPr>
              <a:t>a secret dissident who worked in the KGB </a:t>
            </a:r>
            <a:r>
              <a:rPr lang="en-US" sz="1200" dirty="0" smtClean="0">
                <a:latin typeface="Arial" pitchFamily="34" charset="0"/>
                <a:cs typeface="Arial" pitchFamily="34" charset="0"/>
              </a:rPr>
              <a:t>archive.</a:t>
            </a:r>
            <a:endParaRPr lang="en-US" sz="1200" dirty="0">
              <a:latin typeface="Arial" pitchFamily="34" charset="0"/>
              <a:cs typeface="Arial" pitchFamily="34" charset="0"/>
            </a:endParaRPr>
          </a:p>
        </p:txBody>
      </p:sp>
      <p:pic>
        <p:nvPicPr>
          <p:cNvPr id="3074" name="Picture 2" descr="C:\Users\Cliff Kincaid\Documents\Agee help from KGB Mitrokh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219200"/>
            <a:ext cx="5385002" cy="1581912"/>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Cliff Kincaid\Documents\Agee Mitrokhin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743200"/>
            <a:ext cx="4700016" cy="174193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8</a:t>
            </a:fld>
            <a:endParaRPr lang="en-US"/>
          </a:p>
        </p:txBody>
      </p:sp>
    </p:spTree>
    <p:extLst>
      <p:ext uri="{BB962C8B-B14F-4D97-AF65-F5344CB8AC3E}">
        <p14:creationId xmlns:p14="http://schemas.microsoft.com/office/powerpoint/2010/main" val="117396026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929" y="4800600"/>
            <a:ext cx="5486400" cy="566738"/>
          </a:xfrm>
        </p:spPr>
        <p:txBody>
          <a:bodyPr>
            <a:normAutofit fontScale="90000"/>
          </a:bodyPr>
          <a:lstStyle/>
          <a:p>
            <a:r>
              <a:rPr lang="en-US" dirty="0" smtClean="0">
                <a:latin typeface="Arial" pitchFamily="34" charset="0"/>
                <a:cs typeface="Arial" pitchFamily="34" charset="0"/>
              </a:rPr>
              <a:t>The role of the Soviet KGB and Cuban DGI in Agee’s </a:t>
            </a:r>
            <a:r>
              <a:rPr lang="en-US" i="1" dirty="0" smtClean="0">
                <a:latin typeface="Arial" pitchFamily="34" charset="0"/>
                <a:cs typeface="Arial" pitchFamily="34" charset="0"/>
              </a:rPr>
              <a:t>Covert Action Information Bulletin</a:t>
            </a:r>
            <a:r>
              <a:rPr lang="en-US" dirty="0" smtClean="0">
                <a:latin typeface="Arial" pitchFamily="34" charset="0"/>
                <a:cs typeface="Arial" pitchFamily="34" charset="0"/>
              </a:rPr>
              <a:t>. </a:t>
            </a:r>
            <a:br>
              <a:rPr lang="en-US" dirty="0" smtClean="0">
                <a:latin typeface="Arial" pitchFamily="34" charset="0"/>
                <a:cs typeface="Arial" pitchFamily="34" charset="0"/>
              </a:rPr>
            </a:br>
            <a:r>
              <a:rPr lang="en-US" dirty="0" smtClean="0">
                <a:latin typeface="Arial" pitchFamily="34" charset="0"/>
                <a:cs typeface="Arial" pitchFamily="34" charset="0"/>
              </a:rPr>
              <a:t>Louis Wolf (right) at “Free the Cuban Five”</a:t>
            </a:r>
            <a:br>
              <a:rPr lang="en-US" dirty="0" smtClean="0">
                <a:latin typeface="Arial" pitchFamily="34" charset="0"/>
                <a:cs typeface="Arial" pitchFamily="34" charset="0"/>
              </a:rPr>
            </a:br>
            <a:r>
              <a:rPr lang="en-US" dirty="0" smtClean="0">
                <a:latin typeface="Arial" pitchFamily="34" charset="0"/>
                <a:cs typeface="Arial" pitchFamily="34" charset="0"/>
              </a:rPr>
              <a:t>conference.</a:t>
            </a:r>
            <a:endParaRPr lang="en-US" dirty="0">
              <a:latin typeface="Arial" pitchFamily="34" charset="0"/>
              <a:cs typeface="Arial" pitchFamily="34" charset="0"/>
            </a:endParaRPr>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dirty="0"/>
          </a:p>
        </p:txBody>
      </p:sp>
      <p:pic>
        <p:nvPicPr>
          <p:cNvPr id="4098" name="Picture 2" descr="C:\Users\Cliff Kincaid\Documents\Agee Mitrokhin 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2167958"/>
            <a:ext cx="4312809" cy="184175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90C482D2-2EB7-453C-A659-4D74CF136690}" type="slidenum">
              <a:rPr lang="en-US" smtClean="0"/>
              <a:t>9</a:t>
            </a:fld>
            <a:endParaRPr lang="en-US"/>
          </a:p>
        </p:txBody>
      </p:sp>
      <p:pic>
        <p:nvPicPr>
          <p:cNvPr id="8194" name="Picture 2" descr="C:\Users\Cliff\Pictures\Cuban Five conf 2014\DSC0011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621" r="21052"/>
          <a:stretch/>
        </p:blipFill>
        <p:spPr bwMode="auto">
          <a:xfrm>
            <a:off x="5715000" y="1752600"/>
            <a:ext cx="3095714" cy="4196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13959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480</TotalTime>
  <Words>1091</Words>
  <Application>Microsoft Office PowerPoint</Application>
  <PresentationFormat>On-screen Show (4:3)</PresentationFormat>
  <Paragraphs>97</Paragraphs>
  <Slides>40</Slides>
  <Notes>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PowerPoint Presentation</vt:lpstr>
      <vt:lpstr>PowerPoint Presentation</vt:lpstr>
      <vt:lpstr>The Congress once had congressional committees and subcommittees to investigate the activities of traitors like Philip Agee, Edward Snowden, and the organizations backing them. Those panels have been abolished.</vt:lpstr>
      <vt:lpstr>PowerPoint Presentation</vt:lpstr>
      <vt:lpstr>Human Events in 1981 exposed the fact that the Wall Street Journal and the Washington Post used Philip Agee as a confidential source in stories attacking the State Department’s “White Paper” on Communist interference in El Salvador. HE called this the “invisible hand” of Philip Agee. </vt:lpstr>
      <vt:lpstr>PowerPoint Presentation</vt:lpstr>
      <vt:lpstr>Agee acknowledged help of Cuba in his 1975 book, Inside the Company: CIA Diary.</vt:lpstr>
      <vt:lpstr>Excerpts from The Sword and the Shield The Mitrokhin Archive and the Secret History of the KGB By CHRISTOPHER ANDREW and VASILI MITROKHIN. Pages 230-231. Published 1999.</vt:lpstr>
      <vt:lpstr>The role of the Soviet KGB and Cuban DGI in Agee’s Covert Action Information Bulletin.  Louis Wolf (right) at “Free the Cuban Five” conference.</vt:lpstr>
      <vt:lpstr>PowerPoint Presentation</vt:lpstr>
      <vt:lpstr>  Former CIA director of Pentagon chief Leon Panetta and his wife were members of the “Celebration Committee” that highlighted the 20th anniversary of IPS in 1983, the same year the organization launched a series of conferences with the Institute of the U.S.A. and Canada, a front for Soviet intelligence activities.</vt:lpstr>
      <vt:lpstr>Morton Halperin was nominated in 1993 to be Assistant Secretary of Defense for Democracy and Peacekeeping. He is now a senior advisor to the George Soros-funded Open Society Foundations.  Senator John McCain said that Halperin “was closely involved with Philip Agee, whose extensive publication of the identities of American covert intelligence agents in foreign countries is attributed by some as the indirect cause of the assassination of Richard Welch in Athens.” </vt:lpstr>
      <vt:lpstr>PowerPoint Presentation</vt:lpstr>
      <vt:lpstr>Benjamin S. Civiletti</vt:lpstr>
      <vt:lpstr>Philip Agee: Paid agent of Cuban Intelligence</vt:lpstr>
      <vt:lpstr>Agee is expelled from England for contacts with Cuban DGI</vt:lpstr>
      <vt:lpstr>DOJ probe of Agee closed in  1979</vt:lpstr>
      <vt:lpstr>Frustration with U.S. Government’s unwillingness to prosecute Agee</vt:lpstr>
      <vt:lpstr>Affiliation with Covert Action Information Bulletin. </vt:lpstr>
      <vt:lpstr>New York office of the FBI interested in Agee’s cooperation with Cuban Mission to the U.N.</vt:lpstr>
      <vt:lpstr>Agee had used a Nicaraguan passport</vt:lpstr>
      <vt:lpstr>Agee said to be part of Communist “active measures” and “disinformation” operations through the Cuban DGI. </vt:lpstr>
      <vt:lpstr>Agee understands he is a player in DGI/KGB operations.</vt:lpstr>
      <vt:lpstr>FBI wants to prosecute Agee for espionage</vt:lpstr>
      <vt:lpstr>Agee is working with U.S. “activist groups.” In 1980s, U.S. law enforcement “did not bother him.”  The International Action Center is a Workers World Party front. </vt:lpstr>
      <vt:lpstr>New York FBI office interested in Agee’s cooperation with Cubans. </vt:lpstr>
      <vt:lpstr>FBI wants to know if DOJ will prosecute Agee and investigate his possible assistance to Puerto Rican Macheteros.</vt:lpstr>
      <vt:lpstr>More interest in prosecuting Agee. </vt:lpstr>
      <vt:lpstr>Interest in prosecuting Agee for treason.</vt:lpstr>
      <vt:lpstr>PowerPoint Presentation</vt:lpstr>
      <vt:lpstr>FBI comments on KGB activities in U.S. </vt:lpstr>
      <vt:lpstr>PowerPoint Presentation</vt:lpstr>
      <vt:lpstr>October 1994 document again refers to Agee being recruited by Cuban intelligence. </vt:lpstr>
      <vt:lpstr>November 1994 FBI document refers to Agee’s contacts with the KGB in just-published book – the Kalugin book. Calls book “persuasive.” </vt:lpstr>
      <vt:lpstr>11/10/94 FBI documents suggests interviewing Kalugin about Agee. New York FBI wants a “full investigation” of Agee. </vt:lpstr>
      <vt:lpstr>FBI wants new probe of Agee. </vt:lpstr>
      <vt:lpstr>FBI wants to review CIA files on Agee for evidence of espionage. Date 5/22/08.</vt:lpstr>
      <vt:lpstr>FBI document alludes to DOJ refusing to prosecute Agee in 1977. </vt:lpstr>
      <vt:lpstr>PowerPoint Presentation</vt:lpstr>
      <vt:lpstr>11/12/96 FBI document announces closing of investigation because he is no longer involved with foreign intelligence service. </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FBI file on Philip Agee</dc:title>
  <dc:creator>Cliff Kincaid</dc:creator>
  <cp:lastModifiedBy>Cliff</cp:lastModifiedBy>
  <cp:revision>36</cp:revision>
  <cp:lastPrinted>2011-06-23T14:36:37Z</cp:lastPrinted>
  <dcterms:created xsi:type="dcterms:W3CDTF">2011-06-07T18:04:25Z</dcterms:created>
  <dcterms:modified xsi:type="dcterms:W3CDTF">2014-11-10T17:01:29Z</dcterms:modified>
</cp:coreProperties>
</file>